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0" r:id="rId4"/>
    <p:sldId id="289" r:id="rId5"/>
    <p:sldId id="266" r:id="rId6"/>
    <p:sldId id="280" r:id="rId7"/>
    <p:sldId id="281" r:id="rId8"/>
    <p:sldId id="274" r:id="rId9"/>
    <p:sldId id="263" r:id="rId10"/>
    <p:sldId id="278" r:id="rId11"/>
    <p:sldId id="279" r:id="rId12"/>
    <p:sldId id="269" r:id="rId13"/>
    <p:sldId id="291" r:id="rId14"/>
    <p:sldId id="275" r:id="rId15"/>
    <p:sldId id="260" r:id="rId16"/>
    <p:sldId id="285" r:id="rId17"/>
    <p:sldId id="286" r:id="rId18"/>
    <p:sldId id="287" r:id="rId19"/>
    <p:sldId id="282" r:id="rId20"/>
    <p:sldId id="283" r:id="rId21"/>
    <p:sldId id="276" r:id="rId22"/>
    <p:sldId id="261" r:id="rId23"/>
    <p:sldId id="262" r:id="rId24"/>
    <p:sldId id="272" r:id="rId25"/>
    <p:sldId id="273" r:id="rId26"/>
    <p:sldId id="270" r:id="rId27"/>
    <p:sldId id="277" r:id="rId28"/>
    <p:sldId id="264" r:id="rId29"/>
    <p:sldId id="288" r:id="rId30"/>
    <p:sldId id="268" r:id="rId31"/>
    <p:sldId id="284" r:id="rId32"/>
    <p:sldId id="271" r:id="rId33"/>
    <p:sldId id="259" r:id="rId34"/>
    <p:sldId id="267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6400"/>
    <a:srgbClr val="8D6409"/>
    <a:srgbClr val="FFCC00"/>
    <a:srgbClr val="0A1022"/>
    <a:srgbClr val="A6710B"/>
    <a:srgbClr val="E7CA78"/>
    <a:srgbClr val="8B723C"/>
    <a:srgbClr val="111223"/>
    <a:srgbClr val="141A23"/>
    <a:srgbClr val="EBD0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8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98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28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71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44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73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39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186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10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43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213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740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E9A1-DF07-4A66-9186-7E74878C8750}" type="datetimeFigureOut">
              <a:rPr lang="ru-RU" smtClean="0"/>
              <a:pPr/>
              <a:t>25.07.2020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624B2-B252-42A8-B0DC-E7CBF78C2B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89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sneb.ru/catalog/000199_000009_00416094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kulturologia.ru/blogs/080619/43333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ulturologia.ru/blogs/041019/44301/" TargetMode="External"/><Relationship Id="rId5" Type="http://schemas.openxmlformats.org/officeDocument/2006/relationships/hyperlink" Target="http://bibliotekar.ru/rusLubok/index.htm" TargetMode="External"/><Relationship Id="rId4" Type="http://schemas.openxmlformats.org/officeDocument/2006/relationships/hyperlink" Target="https://historicaldis.ru/blog/43582020241/Russkiy-risovannyiy-lubok-kontsa-18-nachala-20-veka?nr=1&amp;utm_referrer=mirtesen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7026" y="4084663"/>
            <a:ext cx="6606616" cy="1754326"/>
          </a:xfrm>
          <a:prstGeom prst="rect">
            <a:avLst/>
          </a:prstGeom>
          <a:noFill/>
          <a:effectLst>
            <a:outerShdw blurRad="139700" dist="38100" dir="4800000" algn="ctr" rotWithShape="0">
              <a:schemeClr val="tx1">
                <a:alpha val="52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36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</a:t>
            </a:r>
          </a:p>
          <a:p>
            <a:pPr algn="r"/>
            <a:r>
              <a:rPr lang="ru-RU" sz="36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 ПТИЦЕ-ДЕВ</a:t>
            </a:r>
          </a:p>
          <a:p>
            <a:pPr algn="r"/>
            <a:r>
              <a:rPr lang="ru-RU" sz="36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В РУССКОЙ КУЛЬТУРЕ    </a:t>
            </a:r>
            <a:endParaRPr lang="ru-RU" sz="3600" dirty="0">
              <a:ln w="6350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0220" y="1171148"/>
            <a:ext cx="3890260" cy="923330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Топанина</a:t>
            </a:r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курса, РЛ-193</a:t>
            </a:r>
          </a:p>
          <a:p>
            <a:r>
              <a:rPr lang="ru-RU" i="1" dirty="0" smtClean="0">
                <a:solidFill>
                  <a:srgbClr val="0A1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Райкова И.Н.</a:t>
            </a:r>
            <a:endParaRPr lang="ru-RU" i="1" dirty="0">
              <a:solidFill>
                <a:srgbClr val="0A10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675" y="83676"/>
            <a:ext cx="4762650" cy="338554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tx1">
                <a:alpha val="34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n w="3175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  <a:endParaRPr lang="ru-RU" sz="1600" dirty="0">
              <a:ln w="3175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510" y="6423826"/>
            <a:ext cx="1522982" cy="338554"/>
          </a:xfrm>
          <a:prstGeom prst="rect">
            <a:avLst/>
          </a:prstGeom>
          <a:noFill/>
          <a:effectLst>
            <a:outerShdw blurRad="25400" dist="25400" dir="4800000" algn="ctr" rotWithShape="0">
              <a:schemeClr val="tx1">
                <a:alpha val="34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n w="3175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2020 г.</a:t>
            </a:r>
            <a:endParaRPr lang="ru-RU" sz="1600" dirty="0">
              <a:ln w="3175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9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4819" name="Picture 3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0725" y="646176"/>
            <a:ext cx="4766321" cy="5907024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 flipH="1" flipV="1">
            <a:off x="4486656" y="768096"/>
            <a:ext cx="1999488" cy="2243328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4498848" y="3157728"/>
            <a:ext cx="1731264" cy="377952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267200" y="3121152"/>
            <a:ext cx="5559552" cy="914400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498848" y="3657600"/>
            <a:ext cx="5096256" cy="2109216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1" name="Picture 5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rcRect l="5274" t="37867" r="76659" b="49689"/>
          <a:stretch>
            <a:fillRect/>
          </a:stretch>
        </p:blipFill>
        <p:spPr bwMode="auto">
          <a:xfrm>
            <a:off x="1608299" y="682752"/>
            <a:ext cx="2870693" cy="2450592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outerShdw blurRad="50800" dist="76200" dir="4800000" algn="ctr" rotWithShape="0">
              <a:schemeClr val="tx1">
                <a:alpha val="77000"/>
              </a:schemeClr>
            </a:outerShdw>
          </a:effectLst>
        </p:spPr>
      </p:pic>
      <p:pic>
        <p:nvPicPr>
          <p:cNvPr id="34820" name="Picture 4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rcRect l="76880" t="41067" r="8579" b="48741"/>
          <a:stretch>
            <a:fillRect/>
          </a:stretch>
        </p:blipFill>
        <p:spPr bwMode="auto">
          <a:xfrm>
            <a:off x="1658112" y="3288514"/>
            <a:ext cx="2852928" cy="247830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14300" dist="63500" dir="6000000" algn="ctr" rotWithShape="0">
              <a:schemeClr val="tx1">
                <a:alpha val="89000"/>
              </a:scheme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606672" y="5976006"/>
            <a:ext cx="395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Календарная стенка. Середина XIX  в. Неизвестный  художник</a:t>
            </a:r>
            <a:endParaRPr lang="ru-RU" i="1" dirty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4819" name="Picture 3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2899" y="646176"/>
            <a:ext cx="4721972" cy="5907024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 flipH="1" flipV="1">
            <a:off x="4496844" y="701458"/>
            <a:ext cx="2004164" cy="2605414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4546949" y="3106457"/>
            <a:ext cx="1327758" cy="726507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437888" y="3382027"/>
            <a:ext cx="5495252" cy="994901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597052" y="3974592"/>
            <a:ext cx="5778340" cy="1612016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rcRect t="44638" r="86576" b="44688"/>
          <a:stretch>
            <a:fillRect/>
          </a:stretch>
        </p:blipFill>
        <p:spPr bwMode="auto">
          <a:xfrm>
            <a:off x="2060449" y="682751"/>
            <a:ext cx="2462784" cy="24498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9" name="Picture 3" descr="C:\Users\medved\Desktop\Птицедевы\Календарная стенка. Середина XIX   в. Неизвестный  художник.jpg"/>
          <p:cNvPicPr>
            <a:picLocks noChangeAspect="1" noChangeArrowheads="1"/>
          </p:cNvPicPr>
          <p:nvPr/>
        </p:nvPicPr>
        <p:blipFill>
          <a:blip r:embed="rId4" cstate="print"/>
          <a:srcRect l="86914" t="46130" b="44169"/>
          <a:stretch>
            <a:fillRect/>
          </a:stretch>
        </p:blipFill>
        <p:spPr bwMode="auto">
          <a:xfrm>
            <a:off x="1999488" y="3203461"/>
            <a:ext cx="2584704" cy="23969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1762330" y="5670208"/>
            <a:ext cx="3803904" cy="894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Древо разума. 1816 год. Неизвестный   художник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Чернила, темпера, белила, золото. 71x57</a:t>
            </a:r>
            <a:endParaRPr lang="ru-RU" sz="1400" dirty="0" smtClean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26628" name="Picture 4" descr="Леген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463" y="1005593"/>
            <a:ext cx="4897279" cy="48871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52350" y="6005443"/>
            <a:ext cx="4328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i="1" dirty="0" smtClean="0"/>
              <a:t>Легенда, А.В. Егорова, 2004</a:t>
            </a:r>
          </a:p>
          <a:p>
            <a:pPr algn="ctr" fontAlgn="base"/>
            <a:r>
              <a:rPr lang="ru-RU" sz="1400" i="1" dirty="0" smtClean="0"/>
              <a:t>Холст, масло, 70x70</a:t>
            </a:r>
            <a:endParaRPr lang="ru-RU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9" name="Picture 2" descr="Андрей Шишкин - картина №282 Сад Ири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2974" y="676380"/>
            <a:ext cx="4293107" cy="5486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06726" y="6175689"/>
            <a:ext cx="3291840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Сад </a:t>
            </a:r>
            <a:r>
              <a:rPr lang="ru-RU" i="1" dirty="0" err="1" smtClean="0"/>
              <a:t>Ирий</a:t>
            </a:r>
            <a:r>
              <a:rPr lang="ru-RU" i="1" dirty="0" smtClean="0"/>
              <a:t>, А.А. Шишкин, 2016</a:t>
            </a:r>
          </a:p>
          <a:p>
            <a:pPr algn="ctr"/>
            <a:r>
              <a:rPr lang="ru-RU" sz="1400" i="1" dirty="0" smtClean="0"/>
              <a:t>масло, холст. 55х70</a:t>
            </a: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34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658" y="131472"/>
            <a:ext cx="919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itchFamily="82" charset="-52"/>
                <a:cs typeface="Times New Roman" pitchFamily="18" charset="0"/>
              </a:rPr>
              <a:t>Персонаж-аллегория и феномен декоративности</a:t>
            </a:r>
            <a:endParaRPr lang="ru-RU" sz="2400" dirty="0">
              <a:ln w="6350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itchFamily="82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1349" y="5711082"/>
            <a:ext cx="3856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Русалка. И.Я.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1934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Иллюстрация к книге «Славянская мифология»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81807" y="552398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Русалки. А.А. Шишкин, 2015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Масло, холст. 60х80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Андрей Шишкин - картина №251 Русал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3927" y="1135888"/>
            <a:ext cx="5902231" cy="4425668"/>
          </a:xfrm>
          <a:prstGeom prst="rect">
            <a:avLst/>
          </a:prstGeom>
          <a:noFill/>
        </p:spPr>
      </p:pic>
      <p:pic>
        <p:nvPicPr>
          <p:cNvPr id="47108" name="Picture 4" descr="https://bigenc.ru/media/2016/10/27/1235280618/29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342" y="893415"/>
            <a:ext cx="4135471" cy="4805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3604" y="5731462"/>
            <a:ext cx="4718304" cy="892552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Райская птица Сирин. Середина  XIX в. Неизвестный  художник.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Чернила,  темпера,  золото.   71x54,5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1746" name="Picture 2" descr="C:\Users\medved\Desktop\Птицедевы\Райская птица Сирин. Середина  XIX  в. Неизвестный  художник. 71х54,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8272" y="731186"/>
            <a:ext cx="3856076" cy="5047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08986" y="5779391"/>
            <a:ext cx="5181600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Райская птица Сирин. Первая половина  19 века. Неизвестный   художник,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Чернила, темпера, золото, 63,8х47,1</a:t>
            </a:r>
            <a:endParaRPr lang="ru-RU" sz="1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medved\Desktop\Птицедевы\Райская птица Сирин. Начало 19 века. Неизвестный   художник. 59,7х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6161" y="682752"/>
            <a:ext cx="3915358" cy="5169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 l="28800" t="7250" r="25000" b="3875"/>
          <a:stretch>
            <a:fillRect/>
          </a:stretch>
        </p:blipFill>
        <p:spPr bwMode="auto">
          <a:xfrm>
            <a:off x="7473025" y="694944"/>
            <a:ext cx="3572925" cy="549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1792" y="5395401"/>
            <a:ext cx="3328416" cy="1138773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Райская птица Алконост. </a:t>
            </a:r>
          </a:p>
          <a:p>
            <a:pPr algn="ctr"/>
            <a:r>
              <a:rPr lang="ru-RU" i="1" dirty="0" smtClean="0"/>
              <a:t>Райская птица Сирин.</a:t>
            </a:r>
          </a:p>
          <a:p>
            <a:pPr algn="ctr"/>
            <a:r>
              <a:rPr lang="ru-RU" i="1" dirty="0" smtClean="0"/>
              <a:t>И.Я. </a:t>
            </a:r>
            <a:r>
              <a:rPr lang="ru-RU" i="1" dirty="0" err="1" smtClean="0"/>
              <a:t>Билибин</a:t>
            </a:r>
            <a:r>
              <a:rPr lang="ru-RU" i="1" dirty="0" smtClean="0"/>
              <a:t>, 1905 г</a:t>
            </a:r>
          </a:p>
          <a:p>
            <a:pPr algn="ctr"/>
            <a:r>
              <a:rPr lang="ru-RU" sz="1400" i="1" dirty="0" smtClean="0"/>
              <a:t>открытки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8800" t="7250" r="25200" b="4000"/>
          <a:stretch>
            <a:fillRect/>
          </a:stretch>
        </p:blipFill>
        <p:spPr bwMode="auto">
          <a:xfrm>
            <a:off x="1116685" y="694944"/>
            <a:ext cx="3570368" cy="551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1030" name="Picture 6" descr="https://avatars.mds.yandex.net/get-pdb/1976538/3a742435-c1ee-41ab-b031-a5ee1c70d1b9/s1200"/>
          <p:cNvPicPr>
            <a:picLocks noChangeAspect="1" noChangeArrowheads="1"/>
          </p:cNvPicPr>
          <p:nvPr/>
        </p:nvPicPr>
        <p:blipFill>
          <a:blip r:embed="rId4" cstate="print"/>
          <a:srcRect b="18244"/>
          <a:stretch>
            <a:fillRect/>
          </a:stretch>
        </p:blipFill>
        <p:spPr bwMode="auto">
          <a:xfrm>
            <a:off x="1195235" y="864296"/>
            <a:ext cx="2491133" cy="3056351"/>
          </a:xfrm>
          <a:prstGeom prst="ellipse">
            <a:avLst/>
          </a:prstGeom>
          <a:ln w="38100" cap="rnd" cmpd="thickThin">
            <a:solidFill>
              <a:srgbClr val="9B64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006257" y="4029197"/>
            <a:ext cx="2964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Александр Александрович Блок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(1880 – 1921)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0725" y="1619919"/>
            <a:ext cx="4634629" cy="3416320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numCol="1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жаркое лето и в зиму метельную,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дни ваших свадеб, торжеств, похорон,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Жду, чтоб спугнул мою скуку смертельную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Легкий, доселе не слышанный звон.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он – возник. И с холодным вниманием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Жду, чтоб понять, закрепить и убить.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перед зорким моим ожиданием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Тянет он еле приметную нить.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моря ли вихрь? 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сирины райские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листьях поют? Или время стоит?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осыпали яблони майские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Снежный свой цвет? Или ангел летит?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42545" y="5046657"/>
            <a:ext cx="1540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12 декабря 1913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7030" y="1139961"/>
            <a:ext cx="2646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ХУДОЖНИК (фрагмент)</a:t>
            </a:r>
          </a:p>
        </p:txBody>
      </p:sp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0204" y="1018669"/>
            <a:ext cx="4885150" cy="480131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numCol="1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 поверь, не змеиное острое жало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тоска мою выпила кровь.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белом поле я тихою девушкой стала,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Птичьим голосом кличу любовь.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давно мне закрыта дорога иная,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царевич в высоком кремле,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Обману ли его, обману ли? — Не знаю!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ложью живу на земле.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забыть, как пришел он со мною проститься.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не плакала; это судьба.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Ворожу, чтоб царевичу ночью присниться,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бессильна моя ворожба.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Оттого ль его сон безмятежен и мирен,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я здесь у закрытых ворот,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Иль уже светлоокая, нежная Сирин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Над царевичем песню поет?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91815" y="5585275"/>
            <a:ext cx="1590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Декабрь 1909 г.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3626" y="4029196"/>
            <a:ext cx="2964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Анна Андреевна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Ахматова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(1889 – 1966)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i04.fotocdn.net/s111/52fd208e4dbbd99a/public_pin_l/2502671134.jpg"/>
          <p:cNvPicPr>
            <a:picLocks noChangeAspect="1" noChangeArrowheads="1"/>
          </p:cNvPicPr>
          <p:nvPr/>
        </p:nvPicPr>
        <p:blipFill>
          <a:blip r:embed="rId4" cstate="print"/>
          <a:srcRect b="6603"/>
          <a:stretch>
            <a:fillRect/>
          </a:stretch>
        </p:blipFill>
        <p:spPr bwMode="auto">
          <a:xfrm>
            <a:off x="1215025" y="853443"/>
            <a:ext cx="2417524" cy="3011948"/>
          </a:xfrm>
          <a:prstGeom prst="ellipse">
            <a:avLst/>
          </a:prstGeom>
          <a:ln w="38100" cap="rnd">
            <a:solidFill>
              <a:srgbClr val="9B64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0413" y="1143929"/>
            <a:ext cx="4634629" cy="480131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numCol="1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засмотрится мне нынче, как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задышится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Воздух крут перед грозой, крут да вязок.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споется мне сегодня, что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услышится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Птицы вещие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поют - да все из сказок.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Птица Сирин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мне радостно скалится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Веселит, зазывает из гнезд,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напротив - тоскует-печалится,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Травит душу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чудной Алконост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Словно семь заветных струн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Зазвенели в свой черед 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Это птица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Гамаюн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Надежду подает!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синем небе, колокольнями проколотом,-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Медный колокол, медный колокол 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ль возрадовался, то ли осерчал...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Купола в России кроют чистым золотом 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чаще Господь замечал.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55280" y="5848323"/>
            <a:ext cx="776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1975 г.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7409" y="801759"/>
            <a:ext cx="228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КУПОЛА (фрагмент)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81204" y="4041723"/>
            <a:ext cx="2964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Владимир Семёнович Высоцкий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(1938 – 1980)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foiz.ru/albums/pictures/original/1251516.jpg"/>
          <p:cNvPicPr>
            <a:picLocks noChangeAspect="1" noChangeArrowheads="1"/>
          </p:cNvPicPr>
          <p:nvPr/>
        </p:nvPicPr>
        <p:blipFill>
          <a:blip r:embed="rId4" cstate="print"/>
          <a:srcRect b="9028"/>
          <a:stretch>
            <a:fillRect/>
          </a:stretch>
        </p:blipFill>
        <p:spPr bwMode="auto">
          <a:xfrm>
            <a:off x="1227551" y="839243"/>
            <a:ext cx="2403255" cy="3062658"/>
          </a:xfrm>
          <a:prstGeom prst="ellipse">
            <a:avLst/>
          </a:prstGeom>
          <a:ln w="38100" cap="rnd">
            <a:solidFill>
              <a:srgbClr val="9B64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8048" y="6261033"/>
            <a:ext cx="8375904" cy="369332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керамический камин «Микула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Селянинович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Вольга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" , М.А. Врубель,1898-1900 гг.</a:t>
            </a:r>
            <a:endParaRPr lang="ru-RU" sz="11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medved\Desktop\Птицедевы\камин Врубеля.jpg"/>
          <p:cNvPicPr>
            <a:picLocks noChangeAspect="1" noChangeArrowheads="1"/>
          </p:cNvPicPr>
          <p:nvPr/>
        </p:nvPicPr>
        <p:blipFill>
          <a:blip r:embed="rId4" cstate="print"/>
          <a:srcRect l="8933" r="2933" b="8267"/>
          <a:stretch>
            <a:fillRect/>
          </a:stretch>
        </p:blipFill>
        <p:spPr bwMode="auto">
          <a:xfrm>
            <a:off x="2609088" y="738332"/>
            <a:ext cx="6973824" cy="5444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5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18" y="660873"/>
            <a:ext cx="9330765" cy="5536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9152" y="6145484"/>
            <a:ext cx="7473696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Райские птицы Древней Руси Сирин и Алконост. И.С. Глазунов, 2010 </a:t>
            </a:r>
            <a:r>
              <a:rPr lang="ru-RU" sz="1400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Дерево, смешанная техника. 149×250</a:t>
            </a:r>
            <a:endParaRPr lang="ru-RU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7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216" y="5980617"/>
            <a:ext cx="7973568" cy="369332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«Скамья Врубеля» в Абрамцево (фрагмент) М.А. Врубель,  1896 год </a:t>
            </a:r>
          </a:p>
        </p:txBody>
      </p:sp>
      <p:pic>
        <p:nvPicPr>
          <p:cNvPr id="38914" name="Picture 2" descr="C:\Users\medved\Desktop\Птицедевы\скамейка Врубеля в Абрамце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758952"/>
            <a:ext cx="7679436" cy="511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5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4919" y="5946122"/>
            <a:ext cx="4784943" cy="646331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Оформление сказки «Василиса Прекрасная», </a:t>
            </a:r>
          </a:p>
          <a:p>
            <a:pPr algn="ctr"/>
            <a:r>
              <a:rPr lang="ru-RU" i="1" dirty="0" smtClean="0"/>
              <a:t>И.Я. </a:t>
            </a:r>
            <a:r>
              <a:rPr lang="ru-RU" i="1" dirty="0" err="1" smtClean="0"/>
              <a:t>Билибин</a:t>
            </a:r>
            <a:r>
              <a:rPr lang="ru-RU" i="1" dirty="0" smtClean="0"/>
              <a:t>, 1899– 1900 гг.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30722" name="AutoShape 2" descr="https://img-fotki.yandex.ru/get/46114/225044291.44a/0_1681e9_e98873a8_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img-fotki.yandex.ru/get/46114/225044291.44a/0_1681e9_e98873a8_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6" name="Picture 6" descr="https://3.downloader.disk.yandex.ru/preview/772560bff784cf42ea720a04e37306596d8cdc1a745fdb7d4687d62f3d781284/5e97d7dd/SrQzKGyeKI4UHFZ-2cD2n8nKjKmFV7sI8sIuBygQtyCbpXjVm12LxYhkZ8D6NKXlq_J6bpmRyOJonT3VoXnDag%3D%3D?uid=0&amp;filename=img601.jpg&amp;disposition=inline&amp;hash=&amp;limit=0&amp;content_type=image%2Fjpeg&amp;owner_uid=0&amp;tknv=v2&amp;size=1115x7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766" y="722990"/>
            <a:ext cx="3989706" cy="515227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853184" y="2072640"/>
            <a:ext cx="1463040" cy="1207008"/>
          </a:xfrm>
          <a:prstGeom prst="rect">
            <a:avLst/>
          </a:prstGeom>
          <a:noFill/>
          <a:ln w="12700">
            <a:solidFill>
              <a:srgbClr val="9B6400"/>
            </a:solidFill>
          </a:ln>
          <a:effectLst>
            <a:outerShdw blurRad="12700" dist="50800" dir="24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35552" y="2036064"/>
            <a:ext cx="1426464" cy="1182624"/>
          </a:xfrm>
          <a:prstGeom prst="rect">
            <a:avLst/>
          </a:prstGeom>
          <a:noFill/>
          <a:ln w="12700">
            <a:solidFill>
              <a:srgbClr val="9B6400"/>
            </a:solidFill>
          </a:ln>
          <a:effectLst>
            <a:outerShdw blurRad="12700" dist="50800" dir="24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5457826" y="764088"/>
            <a:ext cx="1957582" cy="1276643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460206" y="3212308"/>
            <a:ext cx="1942676" cy="307506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3321845" y="3269456"/>
            <a:ext cx="3216741" cy="325514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850232" y="3267076"/>
            <a:ext cx="4700880" cy="3321614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ttps://3.downloader.disk.yandex.ru/preview/772560bff784cf42ea720a04e37306596d8cdc1a745fdb7d4687d62f3d781284/5e97d7dd/SrQzKGyeKI4UHFZ-2cD2n8nKjKmFV7sI8sIuBygQtyCbpXjVm12LxYhkZ8D6NKXlq_J6bpmRyOJonT3VoXnDag%3D%3D?uid=0&amp;filename=img601.jpg&amp;disposition=inline&amp;hash=&amp;limit=0&amp;content_type=image%2Fjpeg&amp;owner_uid=0&amp;tknv=v2&amp;size=1115x780"/>
          <p:cNvPicPr>
            <a:picLocks noChangeAspect="1" noChangeArrowheads="1"/>
          </p:cNvPicPr>
          <p:nvPr/>
        </p:nvPicPr>
        <p:blipFill>
          <a:blip r:embed="rId4" cstate="print"/>
          <a:srcRect l="57969" t="26751" r="6454" b="51673"/>
          <a:stretch>
            <a:fillRect/>
          </a:stretch>
        </p:blipFill>
        <p:spPr bwMode="auto">
          <a:xfrm>
            <a:off x="7400544" y="770847"/>
            <a:ext cx="3499104" cy="2740449"/>
          </a:xfrm>
          <a:prstGeom prst="rect">
            <a:avLst/>
          </a:prstGeom>
          <a:noFill/>
          <a:ln w="28575">
            <a:solidFill>
              <a:srgbClr val="9B6400"/>
            </a:solidFill>
          </a:ln>
        </p:spPr>
      </p:pic>
      <p:pic>
        <p:nvPicPr>
          <p:cNvPr id="11" name="Picture 6" descr="https://3.downloader.disk.yandex.ru/preview/772560bff784cf42ea720a04e37306596d8cdc1a745fdb7d4687d62f3d781284/5e97d7dd/SrQzKGyeKI4UHFZ-2cD2n8nKjKmFV7sI8sIuBygQtyCbpXjVm12LxYhkZ8D6NKXlq_J6bpmRyOJonT3VoXnDag%3D%3D?uid=0&amp;filename=img601.jpg&amp;disposition=inline&amp;hash=&amp;limit=0&amp;content_type=image%2Fjpeg&amp;owner_uid=0&amp;tknv=v2&amp;size=1115x780"/>
          <p:cNvPicPr>
            <a:picLocks noChangeAspect="1" noChangeArrowheads="1"/>
          </p:cNvPicPr>
          <p:nvPr/>
        </p:nvPicPr>
        <p:blipFill>
          <a:blip r:embed="rId4" cstate="print"/>
          <a:srcRect l="5311" t="26568" r="60686" b="52221"/>
          <a:stretch>
            <a:fillRect/>
          </a:stretch>
        </p:blipFill>
        <p:spPr bwMode="auto">
          <a:xfrm>
            <a:off x="6559296" y="3612896"/>
            <a:ext cx="3657600" cy="2946400"/>
          </a:xfrm>
          <a:prstGeom prst="rect">
            <a:avLst/>
          </a:prstGeom>
          <a:noFill/>
          <a:ln w="38100">
            <a:solidFill>
              <a:srgbClr val="9B64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4098" name="Picture 2" descr="https://www.booksite.ru/fulltext/rezb/akr/uglo/va/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7329" y="1091184"/>
            <a:ext cx="2864145" cy="511454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50300">
                        <a14:foregroundMark x1="23800" y1="3536" x2="23800" y2="3536"/>
                        <a14:foregroundMark x1="17700" y1="2546" x2="17700" y2="2546"/>
                        <a14:foregroundMark x1="11700" y1="2405" x2="11700" y2="2405"/>
                        <a14:foregroundMark x1="5200" y1="2829" x2="5200" y2="2829"/>
                        <a14:foregroundMark x1="5300" y1="566" x2="5300" y2="566"/>
                        <a14:foregroundMark x1="30000" y1="990" x2="30000" y2="990"/>
                        <a14:foregroundMark x1="36500" y1="2970" x2="36500" y2="2970"/>
                        <a14:foregroundMark x1="43700" y1="3536" x2="43700" y2="3536"/>
                        <a14:backgroundMark x1="1000" y1="4526" x2="1000" y2="4526"/>
                        <a14:backgroundMark x1="8200" y1="3395" x2="8200" y2="3395"/>
                        <a14:backgroundMark x1="14100" y1="3678" x2="14100" y2="3678"/>
                        <a14:backgroundMark x1="8100" y1="16407" x2="8100" y2="16407"/>
                        <a14:backgroundMark x1="14400" y1="16407" x2="14400" y2="16407"/>
                        <a14:backgroundMark x1="20300" y1="16549" x2="20300" y2="16549"/>
                        <a14:backgroundMark x1="26300" y1="16549" x2="26300" y2="16549"/>
                        <a14:backgroundMark x1="32700" y1="15983" x2="32700" y2="15983"/>
                        <a14:backgroundMark x1="39900" y1="15417" x2="39900" y2="15417"/>
                        <a14:backgroundMark x1="41400" y1="3253" x2="41400" y2="3253"/>
                        <a14:backgroundMark x1="33700" y1="2405" x2="33700" y2="2405"/>
                        <a14:backgroundMark x1="26900" y1="2829" x2="26900" y2="2829"/>
                        <a14:backgroundMark x1="21200" y1="1980" x2="21200" y2="1980"/>
                        <a14:backgroundMark x1="47600" y1="6223" x2="47600" y2="6223"/>
                        <a14:backgroundMark x1="900" y1="70438" x2="900" y2="70438"/>
                        <a14:backgroundMark x1="500" y1="85856" x2="500" y2="85856"/>
                        <a14:backgroundMark x1="500" y1="45827" x2="500" y2="45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877"/>
          <a:stretch/>
        </p:blipFill>
        <p:spPr>
          <a:xfrm>
            <a:off x="1666462" y="938785"/>
            <a:ext cx="3185483" cy="4493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81118" y="633984"/>
            <a:ext cx="3499104" cy="4791456"/>
          </a:xfrm>
          <a:prstGeom prst="rect">
            <a:avLst/>
          </a:prstGeom>
          <a:noFill/>
          <a:ln w="38100">
            <a:solidFill>
              <a:srgbClr val="9B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13654" y="1536192"/>
            <a:ext cx="1231392" cy="1511808"/>
          </a:xfrm>
          <a:prstGeom prst="rect">
            <a:avLst/>
          </a:prstGeom>
          <a:noFill/>
          <a:ln w="38100">
            <a:solidFill>
              <a:srgbClr val="9B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098093" y="638828"/>
            <a:ext cx="2517732" cy="889347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098093" y="3056351"/>
            <a:ext cx="2517732" cy="2354893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628718" y="5461306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Прялка. Середина 19 века. Архангельская область,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Красноборский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район, пристань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Пермогорье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группа деревень Мокрая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Едома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Белофонная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роспись. 87x21 х49,5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6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1700" y1="54314" x2="31700" y2="54314"/>
                        <a14:foregroundMark x1="34900" y1="62235" x2="34900" y2="62235"/>
                        <a14:foregroundMark x1="33500" y1="59547" x2="33500" y2="59547"/>
                        <a14:foregroundMark x1="31800" y1="57709" x2="31800" y2="57709"/>
                        <a14:foregroundMark x1="34500" y1="32532" x2="34500" y2="32532"/>
                        <a14:foregroundMark x1="49000" y1="14003" x2="49000" y2="14003"/>
                        <a14:foregroundMark x1="50200" y1="14144" x2="50200" y2="14144"/>
                        <a14:foregroundMark x1="50500" y1="14569" x2="50500" y2="14569"/>
                        <a14:foregroundMark x1="53000" y1="15417" x2="53000" y2="15417"/>
                        <a14:foregroundMark x1="52800" y1="15276" x2="52800" y2="15276"/>
                        <a14:foregroundMark x1="57800" y1="30127" x2="57800" y2="30127"/>
                        <a14:foregroundMark x1="58400" y1="30269" x2="58400" y2="30269"/>
                        <a14:foregroundMark x1="57500" y1="27723" x2="57500" y2="27723"/>
                        <a14:foregroundMark x1="57700" y1="28430" x2="57700" y2="28430"/>
                        <a14:foregroundMark x1="57900" y1="27157" x2="57900" y2="27157"/>
                        <a14:foregroundMark x1="57500" y1="24611" x2="57500" y2="24611"/>
                        <a14:foregroundMark x1="39900" y1="22348" x2="39900" y2="22348"/>
                        <a14:foregroundMark x1="41100" y1="19802" x2="41500" y2="19802"/>
                        <a14:foregroundMark x1="42100" y1="18670" x2="42100" y2="18670"/>
                        <a14:foregroundMark x1="42400" y1="17397" x2="42600" y2="17115"/>
                        <a14:foregroundMark x1="43300" y1="16549" x2="43300" y2="16549"/>
                        <a14:foregroundMark x1="43600" y1="16407" x2="43600" y2="16407"/>
                        <a14:foregroundMark x1="44000" y1="15983" x2="44000" y2="15983"/>
                        <a14:foregroundMark x1="44200" y1="15842" x2="44200" y2="15842"/>
                        <a14:foregroundMark x1="44200" y1="15700" x2="44000" y2="15842"/>
                        <a14:foregroundMark x1="43500" y1="16407" x2="43500" y2="16407"/>
                        <a14:foregroundMark x1="43100" y1="16973" x2="42800" y2="17256"/>
                        <a14:foregroundMark x1="42100" y1="18105" x2="42100" y2="18105"/>
                        <a14:foregroundMark x1="41700" y1="18529" x2="41500" y2="18670"/>
                        <a14:foregroundMark x1="41400" y1="18670" x2="41400" y2="18670"/>
                        <a14:foregroundMark x1="41300" y1="19378" x2="41300" y2="19661"/>
                        <a14:foregroundMark x1="41100" y1="20792" x2="41100" y2="20792"/>
                        <a14:foregroundMark x1="40600" y1="21499" x2="40600" y2="21499"/>
                        <a14:foregroundMark x1="41600" y1="18670" x2="41900" y2="18388"/>
                        <a14:foregroundMark x1="42500" y1="17822" x2="42500" y2="17822"/>
                        <a14:foregroundMark x1="42800" y1="16973" x2="42800" y2="16973"/>
                        <a14:foregroundMark x1="49800" y1="39604" x2="49800" y2="39604"/>
                        <a14:foregroundMark x1="49000" y1="39604" x2="49000" y2="39604"/>
                        <a14:foregroundMark x1="48400" y1="39745" x2="48400" y2="39745"/>
                        <a14:foregroundMark x1="47700" y1="40028" x2="47700" y2="40028"/>
                        <a14:foregroundMark x1="47100" y1="40028" x2="47100" y2="40028"/>
                        <a14:foregroundMark x1="46100" y1="39321" x2="46100" y2="39321"/>
                        <a14:foregroundMark x1="45700" y1="38897" x2="45700" y2="38897"/>
                        <a14:foregroundMark x1="45100" y1="38331" x2="45100" y2="38331"/>
                        <a14:foregroundMark x1="46100" y1="39321" x2="46100" y2="39321"/>
                        <a14:foregroundMark x1="72400" y1="53324" x2="72400" y2="53324"/>
                        <a14:foregroundMark x1="72200" y1="51909" x2="72200" y2="51909"/>
                        <a14:foregroundMark x1="71700" y1="50919" x2="71700" y2="50919"/>
                        <a14:foregroundMark x1="71700" y1="50212" x2="71700" y2="50212"/>
                        <a14:foregroundMark x1="71700" y1="49081" x2="71700" y2="49081"/>
                        <a14:foregroundMark x1="71400" y1="48373" x2="71400" y2="48373"/>
                        <a14:foregroundMark x1="71300" y1="48091" x2="71100" y2="47525"/>
                        <a14:foregroundMark x1="71100" y1="47525" x2="71100" y2="47525"/>
                        <a14:foregroundMark x1="70900" y1="46535" x2="70900" y2="46535"/>
                        <a14:foregroundMark x1="70800" y1="46393" x2="70800" y2="46393"/>
                        <a14:foregroundMark x1="70600" y1="46252" x2="70600" y2="46252"/>
                        <a14:foregroundMark x1="70600" y1="45545" x2="70600" y2="45545"/>
                        <a14:foregroundMark x1="70400" y1="44837" x2="70400" y2="44837"/>
                        <a14:foregroundMark x1="70300" y1="44413" x2="70300" y2="44413"/>
                        <a14:foregroundMark x1="70300" y1="43989" x2="70300" y2="43423"/>
                        <a14:foregroundMark x1="70200" y1="42999" x2="70200" y2="42999"/>
                        <a14:foregroundMark x1="69900" y1="42291" x2="69900" y2="42291"/>
                        <a14:foregroundMark x1="69500" y1="41726" x2="69500" y2="41726"/>
                        <a14:foregroundMark x1="69200" y1="41160" x2="69200" y2="41160"/>
                        <a14:foregroundMark x1="68800" y1="39887" x2="68800" y2="39887"/>
                        <a14:foregroundMark x1="68600" y1="39604" x2="68200" y2="39463"/>
                        <a14:foregroundMark x1="67900" y1="38897" x2="67900" y2="38897"/>
                        <a14:foregroundMark x1="67500" y1="38472" x2="67400" y2="38190"/>
                        <a14:foregroundMark x1="67100" y1="37765" x2="67100" y2="37765"/>
                        <a14:foregroundMark x1="67000" y1="37624" x2="67000" y2="37624"/>
                        <a14:foregroundMark x1="69000" y1="40453" x2="69000" y2="40453"/>
                        <a14:foregroundMark x1="68700" y1="39887" x2="68500" y2="39463"/>
                        <a14:foregroundMark x1="67900" y1="38331" x2="67900" y2="38331"/>
                        <a14:foregroundMark x1="67500" y1="37624" x2="67500" y2="37624"/>
                        <a14:foregroundMark x1="67400" y1="37341" x2="67400" y2="37341"/>
                        <a14:foregroundMark x1="68700" y1="40028" x2="68700" y2="40028"/>
                        <a14:foregroundMark x1="27000" y1="70014" x2="27000" y2="70014"/>
                        <a14:foregroundMark x1="26500" y1="69307" x2="26500" y2="69307"/>
                        <a14:foregroundMark x1="26000" y1="67327" x2="26000" y2="67327"/>
                        <a14:foregroundMark x1="26000" y1="66761" x2="26000" y2="66761"/>
                        <a14:foregroundMark x1="25400" y1="64639" x2="25400" y2="64639"/>
                        <a14:foregroundMark x1="25400" y1="64074" x2="25400" y2="64074"/>
                        <a14:foregroundMark x1="25400" y1="63508" x2="25400" y2="63508"/>
                        <a14:foregroundMark x1="25400" y1="62801" x2="25400" y2="62801"/>
                        <a14:foregroundMark x1="25200" y1="62093" x2="25200" y2="61810"/>
                        <a14:foregroundMark x1="25200" y1="61386" x2="25200" y2="61386"/>
                        <a14:foregroundMark x1="25200" y1="60962" x2="25200" y2="60537"/>
                        <a14:foregroundMark x1="25200" y1="60113" x2="25200" y2="59830"/>
                        <a14:foregroundMark x1="25200" y1="58840" x2="25200" y2="58840"/>
                        <a14:foregroundMark x1="25100" y1="58274" x2="25100" y2="57850"/>
                        <a14:foregroundMark x1="25000" y1="59547" x2="25000" y2="59547"/>
                        <a14:foregroundMark x1="25000" y1="59264" x2="25000" y2="58699"/>
                        <a14:foregroundMark x1="25000" y1="58274" x2="25000" y2="57992"/>
                        <a14:foregroundMark x1="25000" y1="57850" x2="25000" y2="57567"/>
                        <a14:foregroundMark x1="25000" y1="57284" x2="25000" y2="56860"/>
                        <a14:foregroundMark x1="25000" y1="56577" x2="25000" y2="56577"/>
                        <a14:foregroundMark x1="24900" y1="56011" x2="24900" y2="55728"/>
                        <a14:foregroundMark x1="24900" y1="55304" x2="24900" y2="55304"/>
                        <a14:foregroundMark x1="24800" y1="54738" x2="24800" y2="54738"/>
                        <a14:foregroundMark x1="24800" y1="54314" x2="24800" y2="54314"/>
                        <a14:foregroundMark x1="24800" y1="53748" x2="24800" y2="53748"/>
                        <a14:foregroundMark x1="24800" y1="53041" x2="24900" y2="52617"/>
                        <a14:foregroundMark x1="24900" y1="52617" x2="25000" y2="52192"/>
                        <a14:foregroundMark x1="25000" y1="51061" x2="25000" y2="5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714" y="3775656"/>
            <a:ext cx="4590072" cy="3245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034" y="4848341"/>
            <a:ext cx="2810256" cy="1138773"/>
          </a:xfrm>
          <a:prstGeom prst="rect">
            <a:avLst/>
          </a:prstGeom>
          <a:noFill/>
          <a:effectLst>
            <a:outerShdw blurRad="38100" dist="12700" dir="5400000" algn="ctr" rotWithShape="0">
              <a:schemeClr val="tx1">
                <a:alpha val="2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Сирины, изображение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колте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из раскопок в Киеве. XI—XII век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Золото, эмали. </a:t>
            </a:r>
            <a:endParaRPr lang="ru-RU" sz="1400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www.booksite.ru/fulltext/rezb/akr/uglo/va/128.jpg"/>
          <p:cNvPicPr>
            <a:picLocks noChangeAspect="1" noChangeArrowheads="1"/>
          </p:cNvPicPr>
          <p:nvPr/>
        </p:nvPicPr>
        <p:blipFill>
          <a:blip r:embed="rId7" cstate="print"/>
          <a:srcRect r="63213"/>
          <a:stretch>
            <a:fillRect/>
          </a:stretch>
        </p:blipFill>
        <p:spPr bwMode="auto">
          <a:xfrm rot="5400000">
            <a:off x="2090994" y="-233255"/>
            <a:ext cx="2304509" cy="488007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42126" y="3420488"/>
            <a:ext cx="5017008" cy="369332"/>
          </a:xfrm>
          <a:prstGeom prst="rect">
            <a:avLst/>
          </a:prstGeom>
          <a:noFill/>
          <a:effectLst>
            <a:outerShdw blurRad="38100" dist="12700" dir="5400000" algn="ctr" rotWithShape="0">
              <a:schemeClr val="tx1">
                <a:alpha val="2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Валек. 19 век. Поволжье.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Рельефная резьба. 45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ru-RU" sz="1400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daypic.ru/pars/20130402/20130402_1859/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7231" y="1436615"/>
            <a:ext cx="5324983" cy="35278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559296" y="5088370"/>
            <a:ext cx="4779264" cy="1138773"/>
          </a:xfrm>
          <a:prstGeom prst="rect">
            <a:avLst/>
          </a:prstGeom>
          <a:noFill/>
          <a:effectLst>
            <a:outerShdw blurRad="38100" dist="12700" dir="5400000" algn="ctr" rotWithShape="0">
              <a:schemeClr val="tx1">
                <a:alpha val="2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Лобовая доска крестьянской избы. Алконост. Из коллекции Русского Этнографического музея в Санкт-Петербурге.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Глухая корабельная резьба по дереву</a:t>
            </a:r>
            <a:endParaRPr lang="ru-RU" sz="1400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7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4560524"/>
            <a:ext cx="3907536" cy="1692771"/>
          </a:xfrm>
          <a:prstGeom prst="rect">
            <a:avLst/>
          </a:prstGeom>
          <a:noFill/>
          <a:effectLst>
            <a:outerShdw blurRad="38100" dist="12700" dir="5400000" algn="ctr" rotWithShape="0">
              <a:schemeClr val="tx1">
                <a:alpha val="2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Набирухи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ягод. 19 век. Архангельская область,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Красноборский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район, пристань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Пермогорье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группа деревень Мокрая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Едома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Луб, береста,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белофонная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роспись. 12,5x31</a:t>
            </a:r>
            <a:endParaRPr lang="ru-RU" sz="1400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www.booksite.ru/fulltext/rezb/akr/uglo/va/144.jpg"/>
          <p:cNvPicPr>
            <a:picLocks noChangeAspect="1" noChangeArrowheads="1"/>
          </p:cNvPicPr>
          <p:nvPr/>
        </p:nvPicPr>
        <p:blipFill>
          <a:blip r:embed="rId4" cstate="print"/>
          <a:srcRect l="2207" t="32480" r="35841" b="3310"/>
          <a:stretch>
            <a:fillRect/>
          </a:stretch>
        </p:blipFill>
        <p:spPr bwMode="auto">
          <a:xfrm>
            <a:off x="5527652" y="2008842"/>
            <a:ext cx="5900928" cy="37429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039460" y="2947626"/>
            <a:ext cx="1706880" cy="1828800"/>
          </a:xfrm>
          <a:prstGeom prst="rect">
            <a:avLst/>
          </a:prstGeom>
          <a:noFill/>
          <a:ln w="38100">
            <a:solidFill>
              <a:srgbClr val="9B6400"/>
            </a:solidFill>
          </a:ln>
          <a:effectLst>
            <a:outerShdw blurRad="12700" dist="50800" dir="24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4208745" y="1039660"/>
            <a:ext cx="2855934" cy="1929008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4196219" y="4158641"/>
            <a:ext cx="2855934" cy="613776"/>
          </a:xfrm>
          <a:prstGeom prst="line">
            <a:avLst/>
          </a:prstGeom>
          <a:ln w="28575">
            <a:solidFill>
              <a:srgbClr val="9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www.booksite.ru/fulltext/rezb/akr/uglo/va/144.jpg"/>
          <p:cNvPicPr>
            <a:picLocks noChangeAspect="1" noChangeArrowheads="1"/>
          </p:cNvPicPr>
          <p:nvPr/>
        </p:nvPicPr>
        <p:blipFill>
          <a:blip r:embed="rId4" cstate="print"/>
          <a:srcRect l="17887" t="48899" r="63425" b="20147"/>
          <a:stretch>
            <a:fillRect/>
          </a:stretch>
        </p:blipFill>
        <p:spPr bwMode="auto">
          <a:xfrm rot="16200000">
            <a:off x="1050985" y="1011734"/>
            <a:ext cx="3150380" cy="319353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7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29698" name="Picture 2" descr="http://book-hall.ru/files/gallery/muzei-iskusstva-mstery-msterskii-khudozhestvennyi-muzei/img_1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3419" y="1018950"/>
            <a:ext cx="6083808" cy="45639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98074" y="5559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Куликов А.Н. Шкатулка ''Сирин''. 1923 г.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Дерево, темпера, роспись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29699" name="Picture 3" descr="C:\Users\medved\Desktop\Птицедевы\Ткань льняная (набойка) Ручная набивка с раскраской кисточкой Россия первая половина 18 ве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907505"/>
            <a:ext cx="3316224" cy="47038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083552" y="5600806"/>
            <a:ext cx="42062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Ручная набивка с раскраской кисточкой. Россия, первая половина 18 века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Ткань льняная (набойка)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25601" name="Picture 1" descr="C:\Users\medved\Desktop\Птицедевы\Ременные окончания и накладки с сюжетом «Птица Сирин»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1189" y="710121"/>
            <a:ext cx="7786730" cy="54840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67240" y="6035300"/>
            <a:ext cx="6271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Ременные окончания и накладки с сюжетом «Птица Сирин»</a:t>
            </a:r>
            <a:endParaRPr lang="ru-RU" i="1" dirty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medved\Desktop\Птицедевы\Изображение птицы Сирин на чернильнице XVII века (Б)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680" t="49156" r="9223" b="994"/>
          <a:stretch>
            <a:fillRect/>
          </a:stretch>
        </p:blipFill>
        <p:spPr bwMode="auto">
          <a:xfrm>
            <a:off x="786197" y="1735272"/>
            <a:ext cx="2609025" cy="27675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2691" y="4552886"/>
            <a:ext cx="3055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Изображение птицы Сирин на чернильнице XVII века.</a:t>
            </a:r>
            <a:endParaRPr lang="ru-RU" i="1" dirty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5" name="Picture 2" descr="C:\Users\medved\Desktop\Птицедевы\Русские поясные пряжки XVII-XVIII вв. - «Птица Сирин».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858" y="757611"/>
            <a:ext cx="7656576" cy="49220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49408" y="5687244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Русские поясные пряжки XVII-XVIII вв. - «Птица Сирин».</a:t>
            </a:r>
            <a:endParaRPr lang="ru-RU" i="1" dirty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medved\Desktop\Птицедевы\Набор матриц XII - XIII вв. для выколотки поясных накладок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19874" t="2481" r="51473" b="66019"/>
          <a:stretch>
            <a:fillRect/>
          </a:stretch>
        </p:blipFill>
        <p:spPr bwMode="auto">
          <a:xfrm>
            <a:off x="7876867" y="4546947"/>
            <a:ext cx="2644185" cy="199330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050939" y="3866460"/>
            <a:ext cx="3181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матрица XII - XIII вв. для выколотки поясных накладок.</a:t>
            </a:r>
            <a:endParaRPr lang="ru-RU" i="1" dirty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C:\Users\medved\Desktop\Птицедевы\Древнерусская матрица для выколотки поясных накладок с изображением птицы Сирин и Семаргла, 11-13 вв..jpg"/>
          <p:cNvPicPr>
            <a:picLocks noChangeAspect="1" noChangeArrowheads="1"/>
          </p:cNvPicPr>
          <p:nvPr/>
        </p:nvPicPr>
        <p:blipFill>
          <a:blip r:embed="rId6" cstate="print"/>
          <a:srcRect l="23112" r="23833"/>
          <a:stretch>
            <a:fillRect/>
          </a:stretch>
        </p:blipFill>
        <p:spPr bwMode="auto">
          <a:xfrm>
            <a:off x="8440204" y="745047"/>
            <a:ext cx="2535936" cy="3072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859" y="772884"/>
            <a:ext cx="9795435" cy="527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216" y="6130929"/>
            <a:ext cx="7973568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Сирин и Алконост. Песнь радости и печали. В.М. Васнецов,  1896 год </a:t>
            </a:r>
          </a:p>
          <a:p>
            <a:pPr algn="ctr"/>
            <a:r>
              <a:rPr lang="ru-RU" sz="1400" i="1" dirty="0" smtClean="0"/>
              <a:t>холст, масло. 164х297 </a:t>
            </a:r>
            <a:endParaRPr lang="ru-RU" sz="11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895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8016" y="1657497"/>
            <a:ext cx="7753611" cy="3416320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numCol="2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Густых кудрей откинув волны,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Закинув голову назад,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Бросает Сирин счастья полный,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Блаженств нездешних полный взгляд.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И, затаив в груди дыханье,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Перистый стан лучам открыв,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Вдыхает всё благоуханье,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Весны неведомой прилив...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нега мощного усилья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Слезой туманит блеск очей...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Вот, вот, сейчас распустит крылья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улетит в снопах лучей!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Другая – вся печалью мощной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Истощена, изнурена...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Тоской вседневной и всенощной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Вся грудь высокая полна...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Напев звучит глубоким стоном,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груди рыданье залегло,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над ее ветвистым троном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Нависло черное крыло...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Вдали – багровые зарницы,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Небес померкла бирюза...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 окровавленной ресницы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Катится тяжкая слеза...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43585" y="5272125"/>
            <a:ext cx="2517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23-25 февраля 1899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0834" y="1302799"/>
            <a:ext cx="2518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СИРИН И АЛКОНОСТ</a:t>
            </a:r>
          </a:p>
        </p:txBody>
      </p:sp>
      <p:pic>
        <p:nvPicPr>
          <p:cNvPr id="1030" name="Picture 6" descr="https://avatars.mds.yandex.net/get-pdb/1976538/3a742435-c1ee-41ab-b031-a5ee1c70d1b9/s1200"/>
          <p:cNvPicPr>
            <a:picLocks noChangeAspect="1" noChangeArrowheads="1"/>
          </p:cNvPicPr>
          <p:nvPr/>
        </p:nvPicPr>
        <p:blipFill>
          <a:blip r:embed="rId4" cstate="print"/>
          <a:srcRect b="18244"/>
          <a:stretch>
            <a:fillRect/>
          </a:stretch>
        </p:blipFill>
        <p:spPr bwMode="auto">
          <a:xfrm>
            <a:off x="1195236" y="864296"/>
            <a:ext cx="1990864" cy="2442575"/>
          </a:xfrm>
          <a:prstGeom prst="ellipse">
            <a:avLst/>
          </a:prstGeom>
          <a:ln w="38100" cap="rnd" cmpd="thickThin">
            <a:solidFill>
              <a:srgbClr val="9B64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30476" y="3377843"/>
            <a:ext cx="2964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Александр Александрович Блок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(1880 – 1921)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9152" y="6120432"/>
            <a:ext cx="7473696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Баба-Яга и девы-птицы. И.Я. </a:t>
            </a:r>
            <a:r>
              <a:rPr lang="ru-RU" i="1" dirty="0" err="1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i="1" dirty="0" smtClean="0">
                <a:solidFill>
                  <a:srgbClr val="0A1022"/>
                </a:solidFill>
                <a:latin typeface="Times New Roman" pitchFamily="18" charset="0"/>
                <a:cs typeface="Times New Roman" pitchFamily="18" charset="0"/>
              </a:rPr>
              <a:t>, 1902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Акварель, гуашь по наброску карандашом</a:t>
            </a:r>
            <a:endParaRPr lang="ru-RU" i="1" dirty="0" smtClean="0">
              <a:solidFill>
                <a:srgbClr val="0A1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s://lh6.googleusercontent.com/-R5j6dfNzFGM/U--JGA4msCI/AAAAAAAAqW0/GD-UI-o1G1I/s910/%25D0%2598%25D0%25B2%25D0%25B0%25D0%25BD%2520%25D0%25AF%25D0%25BA%25D0%25BE%25D0%25B2%25D0%25BB%25D0%25B5%25D0%25B2%25D0%25B8%25D1%2587%2520%25D0%2591%25D0%25B8%25D0%25BB%25D0%25B8%25D0%25B1%25D0%25B8%25D0%25BD%2520%25E2%2580%2594%2520%25C2%25AB%25D0%2591%25D0%25B0%25D0%25B1%25D0%25B0-%25D0%25AF%25D0%25B3%25D0%25B0%2520%25D0%25B8%2520%25D0%25B4%25D0%25B5%25D0%25B2%25D1%258B-%25D0%25BF%25D1%2582%25D0%25B8%25D1%2586%25D1%258B%25C2%25BB%252C%25201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4624" y="626250"/>
            <a:ext cx="7628154" cy="5498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17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146" y="6163497"/>
            <a:ext cx="3584448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Птица вещая, А.А. Шишкин, 2007</a:t>
            </a:r>
          </a:p>
          <a:p>
            <a:pPr algn="ctr"/>
            <a:r>
              <a:rPr lang="ru-RU" sz="1400" i="1" dirty="0" smtClean="0"/>
              <a:t>масло, холст. 55х70</a:t>
            </a:r>
          </a:p>
        </p:txBody>
      </p:sp>
      <p:pic>
        <p:nvPicPr>
          <p:cNvPr id="7172" name="Picture 4" descr="Андрей Шишкин - картина №257 Купало и Костро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28" y="633667"/>
            <a:ext cx="4198746" cy="55723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06188" y="6157677"/>
            <a:ext cx="4511040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Купало и Кострома, А.А, Шишкин, 2015</a:t>
            </a:r>
          </a:p>
          <a:p>
            <a:pPr algn="ctr"/>
            <a:r>
              <a:rPr lang="ru-RU" sz="1400" i="1" dirty="0" smtClean="0"/>
              <a:t>масло, холст. 60х80</a:t>
            </a:r>
          </a:p>
        </p:txBody>
      </p:sp>
      <p:pic>
        <p:nvPicPr>
          <p:cNvPr id="24578" name="Picture 2" descr="Андрей Шишкин - картина №106 Птица вещ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011" y="633984"/>
            <a:ext cx="4357647" cy="55595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088" y="1124026"/>
            <a:ext cx="10634598" cy="4247317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«…— Хочу видеть то, что ярче солнца и чего не видел никто на земле, — пожелал дровосек.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Остерегайся впредь подобных желаний, — сказала Сирин. — Не все дозволено увидеть человеку, а на смерть, как на солнце, во все глаза не взглянешь. Но что обещано, будет исполнено.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успев моргнуть, дровосек увидел себя в огромной пещере, где горело множество свечей. Время от времени кто-то невидимый гасил ту или другую свечу.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Что это? — спросил дровосек.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Это жизни. Горит свеча — жив человек. Ну а погаснет…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Хочу видеть гасящего! — потребовал дровосек.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Подумай, человече, прежде чем просить неведомо что, — сказала Сирин. — Я могу тебя озолотить, могу показать красоты всего света. В моей власти сделать тебя владыкою над людьми. Трижды подумай!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дровосек был упрям и потому повторил свое желание: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Хочу видеть гасящего!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Через миг он очутился в непроглядной темноте и наконец понял, что ослеп. Так сбылось страшное пророчество птицы Сирин: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 смерть, как на солнце, во все глаза не взглянешь!»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27111" y="5472541"/>
            <a:ext cx="6096000" cy="738664"/>
          </a:xfrm>
          <a:prstGeom prst="rect">
            <a:avLst/>
          </a:prstGeom>
          <a:effectLst>
            <a:outerShdw blurRad="50800" dist="38100" dir="5400000" algn="ctr" rotWithShape="0">
              <a:schemeClr val="tx1">
                <a:alpha val="33000"/>
              </a:schemeClr>
            </a:outerShdw>
          </a:effectLst>
        </p:spPr>
        <p:txBody>
          <a:bodyPr>
            <a:spAutoFit/>
          </a:bodyPr>
          <a:lstStyle/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Фрагмент рассказа «Исполнение желаний» </a:t>
            </a: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«Русские легенды и предания. Иллюстрированная энциклопедия» </a:t>
            </a: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Ю.М. Медведев, Е.А. Грушко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61678" y="5923857"/>
            <a:ext cx="4328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i="1" dirty="0" smtClean="0"/>
              <a:t>Птица Сирин, А.В. Егорова, 2002</a:t>
            </a:r>
          </a:p>
          <a:p>
            <a:pPr algn="ctr" fontAlgn="base"/>
            <a:r>
              <a:rPr lang="ru-RU" sz="1400" i="1" dirty="0" smtClean="0"/>
              <a:t>Холст, масло, 80x80</a:t>
            </a:r>
            <a:endParaRPr lang="ru-RU" sz="1400" i="1" dirty="0"/>
          </a:p>
        </p:txBody>
      </p:sp>
      <p:pic>
        <p:nvPicPr>
          <p:cNvPr id="26626" name="Picture 2" descr="Птица Сир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6262" y="835912"/>
            <a:ext cx="4873908" cy="49691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26673" y="5892709"/>
            <a:ext cx="4328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i="1" dirty="0" smtClean="0"/>
              <a:t>Птица Сирин, А.В. Егорова, 2017</a:t>
            </a:r>
          </a:p>
          <a:p>
            <a:pPr algn="ctr" fontAlgn="base"/>
            <a:r>
              <a:rPr lang="ru-RU" sz="1400" i="1" dirty="0" smtClean="0"/>
              <a:t>Холст, масло, 80x60</a:t>
            </a:r>
            <a:endParaRPr lang="ru-RU" sz="1400" i="1" dirty="0"/>
          </a:p>
        </p:txBody>
      </p:sp>
      <p:pic>
        <p:nvPicPr>
          <p:cNvPr id="27650" name="Picture 2" descr="Птица Сири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004" y="855444"/>
            <a:ext cx="3726606" cy="49743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213" y="131472"/>
            <a:ext cx="381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Список литературы</a:t>
            </a:r>
            <a:endParaRPr lang="ru-RU" sz="2400" dirty="0">
              <a:ln w="6350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64712" y="641803"/>
            <a:ext cx="10296395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Архимандрит Никифор (Бажанов М.А.). Библейская энциклопедия. М., 1891.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Белова О.В. О чудесной птице алконост // Русская речь.1993. № 1. С. 113–117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Белова О.В.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Алкион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Алконостъ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Алконостъ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Сиринъ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// Славянский бестиарий. М: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Индрик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2001. С. 52–54, 226–227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Блок А.А. Сирин и Алконост // Собр. соч.: В 9 т. Т. 1: Стихотворения 1898–1904. М: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Гослитиздат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1962. 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Ванеева Е.И. Физиолог. Александрийская редакция. СПб: Наука, 1996.</a:t>
            </a:r>
          </a:p>
          <a:p>
            <a:pPr algn="just">
              <a:lnSpc>
                <a:spcPct val="13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Ивик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Олег. История и зоология мифических животных. М: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Ломоносовъ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2012. 179 –183, 185, 192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Иоанн Экзарх Болгарский.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Шестоднев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// Российская государственная библиотека, рукопись № 194 графа Румянцева.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https://rusneb.ru/catalog/000199_000009_004160940/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Криничная Н.А. Рай-сад//Русская мифология. Мир образов фольклора. М., 2004. С. 926–933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Мифы народов мира. Энциклопедия. М: Советская энциклопедия, 1980.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Медведев Ю.М., Грушко Е.А. Сирин//Русские легенды и предания. Иллюстрированная энциклопедия. М: ЭКСМО, 2004. С. 175 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Померанцева Э.В. Русалки в русском фольклоре//Мифологические персонажи в русском фольклоре. М.: Наука, 1975.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8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213" y="131472"/>
            <a:ext cx="381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Список литературы</a:t>
            </a:r>
            <a:endParaRPr lang="ru-RU" sz="2400" dirty="0">
              <a:ln w="6350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27135" y="872969"/>
            <a:ext cx="10359024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Русская народная резьба и роспись по дереву: Из собрания Загорского государственного историко-художественного музея-заповедника / [О. Круглова]. М.: Изобразительное искусство, 1974.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Русский рисованный лубок конца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начала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века. Из собрания Государственного Исторического музея.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URL: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https://historicaldis.ru/blog/43582020241/Russkiy-risovannyiy-lubok-kontsa-18-nachala-20-veka?nr=1&amp;utm_referrer=mirtesen.ru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Русский рисованный лубок конца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начала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века. Из собрания Государственного Исторического музея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http://bibliotekar.ru/rusLubok/index.htm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Славянская мифология. Энциклопедический словарь. М: Эллис Лак, 1995.</a:t>
            </a: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Спасённых А.Н. Древнерусские матрицы периода двоеверия с изображением животных, птиц, мифических существ и иными сюжетами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https://kulturologia.ru/blogs/041019/44301/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Спасённых А.Н. Русские сказки на поясных пряжках 17–18 веков: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Индрик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зверь,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Китоврас-Полкан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птица Сирин, Алконост и др.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https://kulturologia.ru/blogs/080619/43333/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Щеглов Г.В.,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Арчер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 Мифологический словарь. М: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2006.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8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78" y="6045276"/>
            <a:ext cx="7473696" cy="584775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A1022"/>
                </a:solidFill>
              </a:rPr>
              <a:t>Птица Сирин, Е.Е. </a:t>
            </a:r>
            <a:r>
              <a:rPr lang="ru-RU" i="1" dirty="0" err="1" smtClean="0">
                <a:solidFill>
                  <a:srgbClr val="0A1022"/>
                </a:solidFill>
              </a:rPr>
              <a:t>Марочко</a:t>
            </a:r>
            <a:r>
              <a:rPr lang="ru-RU" i="1" dirty="0" smtClean="0">
                <a:solidFill>
                  <a:srgbClr val="0A1022"/>
                </a:solidFill>
              </a:rPr>
              <a:t>, 2015 </a:t>
            </a:r>
          </a:p>
          <a:p>
            <a:pPr algn="ctr"/>
            <a:r>
              <a:rPr lang="ru-RU" sz="1400" dirty="0" smtClean="0"/>
              <a:t>Акрил, кружево, полудрагоценные камни</a:t>
            </a:r>
            <a:endParaRPr lang="ru-RU" i="1" dirty="0" smtClean="0">
              <a:solidFill>
                <a:srgbClr val="0A1022"/>
              </a:solidFill>
            </a:endParaRPr>
          </a:p>
        </p:txBody>
      </p:sp>
      <p:pic>
        <p:nvPicPr>
          <p:cNvPr id="6" name="Рисунок 5" descr="Птица Сирин, 2015, Евгения Марочк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1287" y="818890"/>
            <a:ext cx="7909427" cy="52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7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658" y="131472"/>
            <a:ext cx="919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itchFamily="82" charset="-52"/>
                <a:cs typeface="Times New Roman" pitchFamily="18" charset="0"/>
              </a:rPr>
              <a:t>Персонаж-аллегория и феномен декоративности</a:t>
            </a:r>
            <a:endParaRPr lang="ru-RU" sz="2400" dirty="0">
              <a:ln w="6350">
                <a:solidFill>
                  <a:srgbClr val="E7CA78"/>
                </a:solidFill>
              </a:ln>
              <a:solidFill>
                <a:srgbClr val="8D6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itchFamily="82" charset="-52"/>
              <a:cs typeface="Times New Roman" pitchFamily="18" charset="0"/>
            </a:endParaRPr>
          </a:p>
        </p:txBody>
      </p:sp>
      <p:pic>
        <p:nvPicPr>
          <p:cNvPr id="8194" name="Picture 2" descr="https://www.booksite.ru/fulltext/rezb/akr/uglo/va/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5680" y="2207841"/>
            <a:ext cx="3938016" cy="34063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15328" y="5560769"/>
            <a:ext cx="49255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Фрагмент лобовой доски крестьянской избы.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«Сирин». Начало 1870-х годов.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Горьковская область.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Глухая резьба. 57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x47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https://www.booksite.ru/fulltext/rezb/akr/uglo/va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8990" y="3871645"/>
            <a:ext cx="4888461" cy="26886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2169" y="3036691"/>
            <a:ext cx="58033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Фрагмент лобовой доски крестьянской избы. «Сирин». Вторая половина 19 века. Горьковская область.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Глухая резьба. 71х35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8" descr="https://www.booksite.ru/fulltext/rezb/akr/uglo/va/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4148" y="759911"/>
            <a:ext cx="9739884" cy="134410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576442" y="202922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Лобовые доски крестьянских изб. Фрагменты. 1863 год. Горьковская область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Глухая резьба. 453х36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304" y="5715065"/>
            <a:ext cx="3584448" cy="646331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Одиссей и сирены. Фрагмент </a:t>
            </a:r>
            <a:r>
              <a:rPr lang="ru-RU" i="1" dirty="0" err="1" smtClean="0"/>
              <a:t>стамноса</a:t>
            </a:r>
            <a:r>
              <a:rPr lang="ru-RU" i="1" dirty="0" smtClean="0"/>
              <a:t>.</a:t>
            </a:r>
            <a:r>
              <a:rPr lang="en-US" i="1" dirty="0" smtClean="0"/>
              <a:t>480-470 </a:t>
            </a:r>
            <a:r>
              <a:rPr lang="ru-RU" i="1" dirty="0" smtClean="0"/>
              <a:t>год до н.э.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0928" y="5779725"/>
            <a:ext cx="5181600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Птицы Сирины.   Вторая  половина XIX в. Неизвестный   художник.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Чернила,   темпера,  золото. 49,5x39</a:t>
            </a:r>
            <a:endParaRPr lang="ru-RU" sz="11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5842" name="Picture 2" descr="C:\Users\medved\Desktop\Птицедевы\минус\ulysses-and-the-sirens-ca-450-bc-everet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6498" y="1371224"/>
            <a:ext cx="5132070" cy="4105656"/>
          </a:xfrm>
          <a:prstGeom prst="rect">
            <a:avLst/>
          </a:prstGeom>
          <a:noFill/>
        </p:spPr>
      </p:pic>
      <p:pic>
        <p:nvPicPr>
          <p:cNvPr id="35843" name="Picture 3" descr="C:\Users\medved\Desktop\Птицедевы\Птицы Сирины.   Вторая  половина XIX   в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F0F0F"/>
              </a:clrFrom>
              <a:clrTo>
                <a:srgbClr val="0F0F0F">
                  <a:alpha val="0"/>
                </a:srgbClr>
              </a:clrTo>
            </a:clrChange>
          </a:blip>
          <a:srcRect t="363"/>
          <a:stretch>
            <a:fillRect/>
          </a:stretch>
        </p:blipFill>
        <p:spPr bwMode="auto">
          <a:xfrm>
            <a:off x="6432366" y="695947"/>
            <a:ext cx="4102370" cy="5132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0807" y="5740117"/>
            <a:ext cx="4194048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Райская птица Сирин. Середина 19 века. Неизвестный  художник.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Чернила,   темпера.   34,4x41,8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6866" name="Picture 2" descr="C:\Users\medved\Desktop\Птицедевы\Райская птица Сирин.   Середина 19 век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048" y="1099426"/>
            <a:ext cx="5528591" cy="45670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65309" y="5436679"/>
            <a:ext cx="4511040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Шкатулка Сирин, Великий Устюг, Н.В. </a:t>
            </a:r>
            <a:r>
              <a:rPr lang="ru-RU" i="1" dirty="0" err="1" smtClean="0"/>
              <a:t>Жидяк</a:t>
            </a:r>
            <a:r>
              <a:rPr lang="ru-RU" i="1" dirty="0" smtClean="0"/>
              <a:t> 2017 г. </a:t>
            </a:r>
          </a:p>
          <a:p>
            <a:pPr algn="ctr"/>
            <a:r>
              <a:rPr lang="ru-RU" sz="1400" i="1" dirty="0" smtClean="0"/>
              <a:t>Дерево, акварель, узорочье.</a:t>
            </a:r>
            <a:endParaRPr lang="ru-RU" sz="1100" i="1" dirty="0" smtClean="0"/>
          </a:p>
        </p:txBody>
      </p:sp>
      <p:pic>
        <p:nvPicPr>
          <p:cNvPr id="10" name="Picture 1" descr="C:\Users\medved\Desktop\Птицедевы\Шкатулка Сирин, Великий Устюг. Автор росписи Жидяк Н. В. 2017 г. Дерево, акварель, узорочье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1363" y="935652"/>
            <a:ext cx="4538222" cy="4538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6975" y="1234255"/>
            <a:ext cx="3584448" cy="1477328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i="1" dirty="0" smtClean="0"/>
              <a:t>Алконост, откладывающий яйца. </a:t>
            </a:r>
            <a:r>
              <a:rPr lang="ru-RU" i="1" dirty="0" err="1" smtClean="0"/>
              <a:t>Прорись</a:t>
            </a:r>
            <a:r>
              <a:rPr lang="ru-RU" i="1" dirty="0" smtClean="0"/>
              <a:t> из лицевого списка 18 века «Собрания о неких </a:t>
            </a:r>
            <a:r>
              <a:rPr lang="ru-RU" i="1" dirty="0" err="1" smtClean="0"/>
              <a:t>собствах</a:t>
            </a:r>
            <a:r>
              <a:rPr lang="ru-RU" i="1" dirty="0" smtClean="0"/>
              <a:t> естества животных» </a:t>
            </a:r>
            <a:r>
              <a:rPr lang="ru-RU" i="1" dirty="0" err="1" smtClean="0"/>
              <a:t>Дамаскина</a:t>
            </a:r>
            <a:r>
              <a:rPr lang="ru-RU" i="1" dirty="0" smtClean="0"/>
              <a:t> </a:t>
            </a:r>
            <a:r>
              <a:rPr lang="ru-RU" i="1" dirty="0" err="1" smtClean="0"/>
              <a:t>Студита</a:t>
            </a:r>
            <a:endParaRPr lang="ru-RU" sz="1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84351" y="6246362"/>
            <a:ext cx="4511040" cy="369332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«</a:t>
            </a:r>
            <a:r>
              <a:rPr lang="ru-RU" i="1" dirty="0" err="1" smtClean="0"/>
              <a:t>Шестоднев</a:t>
            </a:r>
            <a:r>
              <a:rPr lang="ru-RU" i="1" dirty="0" smtClean="0"/>
              <a:t>» Иоанна Экзарха Болгарского</a:t>
            </a:r>
            <a:endParaRPr lang="ru-RU" sz="14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pic>
        <p:nvPicPr>
          <p:cNvPr id="32769" name="Picture 1" descr="C:\Users\medved\Desktop\Птицедевы\Алконост, откладывающий яйца. Прорись из лицевого списка 18 века ..Собрания о неких собствах естества животных.. Дамаскина Студи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973" y="751562"/>
            <a:ext cx="2129424" cy="19615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0697" y="751562"/>
            <a:ext cx="3477647" cy="54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H="1" flipV="1">
            <a:off x="5768340" y="2865120"/>
            <a:ext cx="2448735" cy="892688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760720" y="5210827"/>
            <a:ext cx="2443829" cy="1037573"/>
          </a:xfrm>
          <a:prstGeom prst="line">
            <a:avLst/>
          </a:prstGeom>
          <a:ln w="6350">
            <a:solidFill>
              <a:schemeClr val="bg1"/>
            </a:solidFill>
          </a:ln>
          <a:effectLst>
            <a:outerShdw blurRad="25400" dist="38100" dir="36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204548" y="3757808"/>
            <a:ext cx="1954060" cy="1465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7748" t="52593" r="11016" b="18520"/>
          <a:stretch>
            <a:fillRect/>
          </a:stretch>
        </p:blipFill>
        <p:spPr bwMode="auto">
          <a:xfrm>
            <a:off x="1189973" y="2861374"/>
            <a:ext cx="4568747" cy="3389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0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6395" y1="30300" x2="6395" y2="30300"/>
                        <a14:foregroundMark x1="47483" y1="4453" x2="47483" y2="4453"/>
                        <a14:foregroundMark x1="90340" y1="4259" x2="90340" y2="4259"/>
                        <a14:foregroundMark x1="95238" y1="30203" x2="95238" y2="30203"/>
                        <a14:foregroundMark x1="91973" y1="78993" x2="91973" y2="78993"/>
                        <a14:foregroundMark x1="19592" y1="75702" x2="19592" y2="75702"/>
                        <a14:foregroundMark x1="45442" y1="81220" x2="45442" y2="81220"/>
                        <a14:backgroundMark x1="7347" y1="3098" x2="7347" y2="3098"/>
                        <a14:backgroundMark x1="97959" y1="9100" x2="97959" y2="9100"/>
                        <a14:backgroundMark x1="97415" y1="99419" x2="97415" y2="99419"/>
                        <a14:backgroundMark x1="59048" y1="99419" x2="59048" y2="99419"/>
                        <a14:backgroundMark x1="544" y1="36592" x2="544" y2="36592"/>
                        <a14:backgroundMark x1="544" y1="17328" x2="544" y2="17328"/>
                        <a14:backgroundMark x1="544" y1="27106" x2="544" y2="27106"/>
                        <a14:backgroundMark x1="272" y1="22459" x2="272" y2="22459"/>
                        <a14:backgroundMark x1="99320" y1="30397" x2="99320" y2="30397"/>
                        <a14:backgroundMark x1="99456" y1="89061" x2="99456" y2="89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696" y="694590"/>
            <a:ext cx="3744280" cy="5262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2"/>
          <a:stretch/>
        </p:blipFill>
        <p:spPr>
          <a:xfrm>
            <a:off x="6250488" y="715323"/>
            <a:ext cx="4296427" cy="5153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3792" y="192432"/>
            <a:ext cx="942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 w="6350">
                  <a:solidFill>
                    <a:srgbClr val="E7CA78"/>
                  </a:solidFill>
                </a:ln>
                <a:solidFill>
                  <a:srgbClr val="8D6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geriusRough" panose="04040705040A02020702" pitchFamily="82" charset="-52"/>
              </a:rPr>
              <a:t>ДЕКОРАТИВНАЯ ФУНКЦИЯ ПТИЦЕ-ДЕВ В РУССКОЙ КУЛЬТУРЕ</a:t>
            </a:r>
            <a:endParaRPr lang="ru-RU" sz="2200" dirty="0">
              <a:ln w="6350">
                <a:solidFill>
                  <a:srgbClr val="E7CA78"/>
                </a:solidFill>
              </a:ln>
              <a:solidFill>
                <a:srgbClr val="9B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lgeriusRough" panose="04040705040A02020702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4816" y="5874229"/>
            <a:ext cx="4657344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Райская птица Алконост. Вторая половина 19 века. Неизвестный  художник. </a:t>
            </a:r>
          </a:p>
          <a:p>
            <a:pPr algn="ctr"/>
            <a:r>
              <a:rPr lang="ru-RU" sz="1400" i="1" dirty="0" smtClean="0"/>
              <a:t>Чернила, темпера, 88х65</a:t>
            </a:r>
            <a:endParaRPr lang="ru-RU" sz="1100" i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974592" y="-10638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Райская птица Алконост. Конец 18 - начало 19 века. Неизвестный   художник. Чернила,   темпера,   58,5x47,4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50322" y="5896018"/>
            <a:ext cx="4657344" cy="861774"/>
          </a:xfrm>
          <a:prstGeom prst="rect">
            <a:avLst/>
          </a:prstGeom>
          <a:noFill/>
          <a:effectLst>
            <a:outerShdw blurRad="12700" dist="12700" dir="5400000" algn="ctr" rotWithShape="0">
              <a:schemeClr val="tx1">
                <a:alpha val="2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Райская птица Алконост. Конец 18 – 19 века. Неизвестный  художник. </a:t>
            </a:r>
          </a:p>
          <a:p>
            <a:pPr algn="ctr"/>
            <a:r>
              <a:rPr lang="ru-RU" sz="1400" i="1" dirty="0" smtClean="0"/>
              <a:t>Чернила, темпера, 58,5х47,4</a:t>
            </a:r>
            <a:endParaRPr lang="ru-RU" sz="11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18336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1641</Words>
  <Application>Microsoft Office PowerPoint</Application>
  <PresentationFormat>Произвольный</PresentationFormat>
  <Paragraphs>231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telima</dc:creator>
  <cp:lastModifiedBy>Pavilion</cp:lastModifiedBy>
  <cp:revision>210</cp:revision>
  <dcterms:created xsi:type="dcterms:W3CDTF">2020-04-14T21:03:06Z</dcterms:created>
  <dcterms:modified xsi:type="dcterms:W3CDTF">2020-07-25T15:46:24Z</dcterms:modified>
</cp:coreProperties>
</file>